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260"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4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1641"/>
  </p:normalViewPr>
  <p:slideViewPr>
    <p:cSldViewPr snapToGrid="0">
      <p:cViewPr varScale="1">
        <p:scale>
          <a:sx n="89" d="100"/>
          <a:sy n="89" d="100"/>
        </p:scale>
        <p:origin x="133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07832-2A22-1343-8CA6-AB1AD89BDFB1}" type="datetimeFigureOut">
              <a:rPr lang="en-US" smtClean="0"/>
              <a:t>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83C93-13F0-4E47-8F82-692BC7B66FED}" type="slidenum">
              <a:rPr lang="en-US" smtClean="0"/>
              <a:t>‹#›</a:t>
            </a:fld>
            <a:endParaRPr lang="en-US"/>
          </a:p>
        </p:txBody>
      </p:sp>
    </p:spTree>
    <p:extLst>
      <p:ext uri="{BB962C8B-B14F-4D97-AF65-F5344CB8AC3E}">
        <p14:creationId xmlns:p14="http://schemas.microsoft.com/office/powerpoint/2010/main" val="372595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 for those who want a preformatted template for a research presentation</a:t>
            </a:r>
          </a:p>
        </p:txBody>
      </p:sp>
      <p:sp>
        <p:nvSpPr>
          <p:cNvPr id="4" name="Slide Number Placeholder 3"/>
          <p:cNvSpPr>
            <a:spLocks noGrp="1"/>
          </p:cNvSpPr>
          <p:nvPr>
            <p:ph type="sldNum" sz="quarter" idx="5"/>
          </p:nvPr>
        </p:nvSpPr>
        <p:spPr/>
        <p:txBody>
          <a:bodyPr/>
          <a:lstStyle/>
          <a:p>
            <a:fld id="{97E83C93-13F0-4E47-8F82-692BC7B66FED}" type="slidenum">
              <a:rPr lang="en-US" smtClean="0"/>
              <a:t>1</a:t>
            </a:fld>
            <a:endParaRPr lang="en-US"/>
          </a:p>
        </p:txBody>
      </p:sp>
    </p:spTree>
    <p:extLst>
      <p:ext uri="{BB962C8B-B14F-4D97-AF65-F5344CB8AC3E}">
        <p14:creationId xmlns:p14="http://schemas.microsoft.com/office/powerpoint/2010/main" val="134042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3DCD3-D6E9-75EC-8AF3-CE557FFC0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EB224-C9D9-1362-8DCD-B414FA4DE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5D943-75AB-DA8D-A4AA-594099F791A4}"/>
              </a:ext>
            </a:extLst>
          </p:cNvPr>
          <p:cNvSpPr>
            <a:spLocks noGrp="1"/>
          </p:cNvSpPr>
          <p:nvPr>
            <p:ph type="body" idx="1"/>
          </p:nvPr>
        </p:nvSpPr>
        <p:spPr/>
        <p:txBody>
          <a:bodyPr/>
          <a:lstStyle/>
          <a:p>
            <a:r>
              <a:rPr lang="en-US" dirty="0"/>
              <a:t>Option 2 for those who want a preformatted template for a case presentation</a:t>
            </a:r>
          </a:p>
        </p:txBody>
      </p:sp>
      <p:sp>
        <p:nvSpPr>
          <p:cNvPr id="4" name="Slide Number Placeholder 3">
            <a:extLst>
              <a:ext uri="{FF2B5EF4-FFF2-40B4-BE49-F238E27FC236}">
                <a16:creationId xmlns:a16="http://schemas.microsoft.com/office/drawing/2014/main" id="{A804B25A-91B4-BD3D-B772-1C2039CF4FE1}"/>
              </a:ext>
            </a:extLst>
          </p:cNvPr>
          <p:cNvSpPr>
            <a:spLocks noGrp="1"/>
          </p:cNvSpPr>
          <p:nvPr>
            <p:ph type="sldNum" sz="quarter" idx="5"/>
          </p:nvPr>
        </p:nvSpPr>
        <p:spPr/>
        <p:txBody>
          <a:bodyPr/>
          <a:lstStyle/>
          <a:p>
            <a:fld id="{97E83C93-13F0-4E47-8F82-692BC7B66FED}" type="slidenum">
              <a:rPr lang="en-US" smtClean="0"/>
              <a:t>2</a:t>
            </a:fld>
            <a:endParaRPr lang="en-US"/>
          </a:p>
        </p:txBody>
      </p:sp>
    </p:spTree>
    <p:extLst>
      <p:ext uri="{BB962C8B-B14F-4D97-AF65-F5344CB8AC3E}">
        <p14:creationId xmlns:p14="http://schemas.microsoft.com/office/powerpoint/2010/main" val="13111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32FB-52BB-A6F7-E74F-9BF13BF5F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B9BCF-6113-3D8A-7C11-AA66A2A3C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81B6A-861C-DED5-47F5-BDA27665F83C}"/>
              </a:ext>
            </a:extLst>
          </p:cNvPr>
          <p:cNvSpPr>
            <a:spLocks noGrp="1"/>
          </p:cNvSpPr>
          <p:nvPr>
            <p:ph type="body" idx="1"/>
          </p:nvPr>
        </p:nvSpPr>
        <p:spPr/>
        <p:txBody>
          <a:bodyPr/>
          <a:lstStyle/>
          <a:p>
            <a:r>
              <a:rPr lang="en-US" dirty="0"/>
              <a:t>Option 3 for those who want flexibility for formatting. You may choose to use some elements from the preformatted slides. You may choose to use different design options. Choose the option that works best for you.</a:t>
            </a:r>
          </a:p>
        </p:txBody>
      </p:sp>
      <p:sp>
        <p:nvSpPr>
          <p:cNvPr id="4" name="Slide Number Placeholder 3">
            <a:extLst>
              <a:ext uri="{FF2B5EF4-FFF2-40B4-BE49-F238E27FC236}">
                <a16:creationId xmlns:a16="http://schemas.microsoft.com/office/drawing/2014/main" id="{6A8A4CA7-5204-02A3-1EAA-6A807EE1D888}"/>
              </a:ext>
            </a:extLst>
          </p:cNvPr>
          <p:cNvSpPr>
            <a:spLocks noGrp="1"/>
          </p:cNvSpPr>
          <p:nvPr>
            <p:ph type="sldNum" sz="quarter" idx="5"/>
          </p:nvPr>
        </p:nvSpPr>
        <p:spPr/>
        <p:txBody>
          <a:bodyPr/>
          <a:lstStyle/>
          <a:p>
            <a:fld id="{97E83C93-13F0-4E47-8F82-692BC7B66FED}" type="slidenum">
              <a:rPr lang="en-US" smtClean="0"/>
              <a:t>3</a:t>
            </a:fld>
            <a:endParaRPr lang="en-US"/>
          </a:p>
        </p:txBody>
      </p:sp>
    </p:spTree>
    <p:extLst>
      <p:ext uri="{BB962C8B-B14F-4D97-AF65-F5344CB8AC3E}">
        <p14:creationId xmlns:p14="http://schemas.microsoft.com/office/powerpoint/2010/main" val="167705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151B-D8C7-56D7-4B8B-0175B8F23C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CD814AA-77D5-3AC7-0E0A-95A89F687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B3DA03-8EDB-0D3F-787C-9D76C0702C9A}"/>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5" name="Footer Placeholder 4">
            <a:extLst>
              <a:ext uri="{FF2B5EF4-FFF2-40B4-BE49-F238E27FC236}">
                <a16:creationId xmlns:a16="http://schemas.microsoft.com/office/drawing/2014/main" id="{B427F638-290E-D190-F316-BAD104669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EA817-FDB7-6B37-3662-7C369DEBB2F7}"/>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230770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126C-7B54-9437-7FB6-020FEA1D1E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A743A9-3F15-2745-DAB6-2438C5805B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9C6404-4641-2619-D4DE-5C274CDFC32F}"/>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5" name="Footer Placeholder 4">
            <a:extLst>
              <a:ext uri="{FF2B5EF4-FFF2-40B4-BE49-F238E27FC236}">
                <a16:creationId xmlns:a16="http://schemas.microsoft.com/office/drawing/2014/main" id="{28038D76-7EEE-C4DD-AE00-2B24C5E5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75264-16E7-E3BC-B863-E22E2E13B28E}"/>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178885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99A23-10F6-AA48-A068-DC4933A8DE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BB5AD8-DB4E-FE88-20FA-21643A4723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4FBA2-273D-31E7-3BE3-619843FCE082}"/>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5" name="Footer Placeholder 4">
            <a:extLst>
              <a:ext uri="{FF2B5EF4-FFF2-40B4-BE49-F238E27FC236}">
                <a16:creationId xmlns:a16="http://schemas.microsoft.com/office/drawing/2014/main" id="{1DCCA670-07B3-C1B9-E1B1-E8CBDA6CB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9A32F-0E29-0A32-FBF2-065D046B795B}"/>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186105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6439-F6F9-A0C9-440F-D095BFF6BB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3E2871-0651-610C-54F2-5F3D82922F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DCC19-4EEF-B1D8-78EC-41AB52204D3B}"/>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5" name="Footer Placeholder 4">
            <a:extLst>
              <a:ext uri="{FF2B5EF4-FFF2-40B4-BE49-F238E27FC236}">
                <a16:creationId xmlns:a16="http://schemas.microsoft.com/office/drawing/2014/main" id="{3916A834-2464-5ADA-15E9-8178F4527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93C5F-C567-283C-C090-8E30A7C9B5CF}"/>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251114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487E-8B77-4C55-6991-8B07D80891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FE90F4C-C017-1D3C-BC02-2842B073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759B27-B0D9-8701-42ED-6001AAA32441}"/>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5" name="Footer Placeholder 4">
            <a:extLst>
              <a:ext uri="{FF2B5EF4-FFF2-40B4-BE49-F238E27FC236}">
                <a16:creationId xmlns:a16="http://schemas.microsoft.com/office/drawing/2014/main" id="{C069F1EC-2769-B948-115E-05824F7C1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F8502-DF44-CF61-DA4E-6441B050D624}"/>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88913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BBD1-200F-B679-530A-3489D8BD6F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9525395-D4D5-18A8-3476-4FE5E92264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7980B2E-46CD-5ADF-3265-7647F27798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878927-E12B-174B-25B8-E7FCD8C77DEC}"/>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6" name="Footer Placeholder 5">
            <a:extLst>
              <a:ext uri="{FF2B5EF4-FFF2-40B4-BE49-F238E27FC236}">
                <a16:creationId xmlns:a16="http://schemas.microsoft.com/office/drawing/2014/main" id="{668C36A0-4CA5-1C14-298A-D43EB4E30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75BF1-FAE5-82E6-619E-BBFCBD53DB9F}"/>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17372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9907-464E-107B-CB3F-0D7B77ECBC8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1DDF3A-349E-C417-977D-99A35AA04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F56427-4696-E064-64B4-C68CC18A5E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7E390CE-E624-D240-A155-7C6ECF96B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CBFB25-2698-D56E-5452-9F516075E9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F3ED77-DD2F-D55D-FAC8-B487622F8BCF}"/>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8" name="Footer Placeholder 7">
            <a:extLst>
              <a:ext uri="{FF2B5EF4-FFF2-40B4-BE49-F238E27FC236}">
                <a16:creationId xmlns:a16="http://schemas.microsoft.com/office/drawing/2014/main" id="{01381D66-7640-D61A-A790-46A4D678A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B2409-F85B-C1E0-36F3-13530E82D7BE}"/>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306968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F723-9213-6DC3-3034-0544F44158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FF07DA-A731-6745-E1C2-5E645FFC60DE}"/>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4" name="Footer Placeholder 3">
            <a:extLst>
              <a:ext uri="{FF2B5EF4-FFF2-40B4-BE49-F238E27FC236}">
                <a16:creationId xmlns:a16="http://schemas.microsoft.com/office/drawing/2014/main" id="{27C53C86-534B-A173-B9F5-4E749ED776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C0B44-B137-33B6-40B1-95786309EB90}"/>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100366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5C1E7-B166-8E16-BD18-6D54A9EA1D21}"/>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3" name="Footer Placeholder 2">
            <a:extLst>
              <a:ext uri="{FF2B5EF4-FFF2-40B4-BE49-F238E27FC236}">
                <a16:creationId xmlns:a16="http://schemas.microsoft.com/office/drawing/2014/main" id="{F62A68A0-11B9-D581-74D8-A0283B821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32A97-58AD-00C6-5AE3-4D973D543CC2}"/>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396843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97E6-061E-4CE2-BF61-8080956C87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44E55-BF76-0569-EFEA-85B38E44B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067517-46E3-F79C-008D-729B8BBC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91D376-9BFA-5BBD-A515-74B510C57A41}"/>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6" name="Footer Placeholder 5">
            <a:extLst>
              <a:ext uri="{FF2B5EF4-FFF2-40B4-BE49-F238E27FC236}">
                <a16:creationId xmlns:a16="http://schemas.microsoft.com/office/drawing/2014/main" id="{3428C2C6-E6C3-E8EF-2187-DC960BAB9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7D071-451E-5440-2F53-04EDC3315773}"/>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6656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6B75-9C4E-0203-BDD3-15AB1E4959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9C75BF-E87D-EAFF-55D9-EFA3046B2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E45B0-DD19-213A-EFAB-0D71788DD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165D18-311E-BB71-E195-CF9D974AC57E}"/>
              </a:ext>
            </a:extLst>
          </p:cNvPr>
          <p:cNvSpPr>
            <a:spLocks noGrp="1"/>
          </p:cNvSpPr>
          <p:nvPr>
            <p:ph type="dt" sz="half" idx="10"/>
          </p:nvPr>
        </p:nvSpPr>
        <p:spPr/>
        <p:txBody>
          <a:bodyPr/>
          <a:lstStyle/>
          <a:p>
            <a:fld id="{8EBA2D87-C2BD-2949-8A5E-F21C52597957}" type="datetimeFigureOut">
              <a:rPr lang="en-US" smtClean="0"/>
              <a:t>3/20/26</a:t>
            </a:fld>
            <a:endParaRPr lang="en-US"/>
          </a:p>
        </p:txBody>
      </p:sp>
      <p:sp>
        <p:nvSpPr>
          <p:cNvPr id="6" name="Footer Placeholder 5">
            <a:extLst>
              <a:ext uri="{FF2B5EF4-FFF2-40B4-BE49-F238E27FC236}">
                <a16:creationId xmlns:a16="http://schemas.microsoft.com/office/drawing/2014/main" id="{7330651A-1FE9-A78F-3BC6-729E205B5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E864F-09C6-DC35-861C-B072BA4F2BEE}"/>
              </a:ext>
            </a:extLst>
          </p:cNvPr>
          <p:cNvSpPr>
            <a:spLocks noGrp="1"/>
          </p:cNvSpPr>
          <p:nvPr>
            <p:ph type="sldNum" sz="quarter" idx="12"/>
          </p:nvPr>
        </p:nvSpPr>
        <p:spPr/>
        <p:txBody>
          <a:bodyPr/>
          <a:lstStyle/>
          <a:p>
            <a:fld id="{ADEC483F-031D-2B42-8F37-45DA28152AF5}" type="slidenum">
              <a:rPr lang="en-US" smtClean="0"/>
              <a:t>‹#›</a:t>
            </a:fld>
            <a:endParaRPr lang="en-US"/>
          </a:p>
        </p:txBody>
      </p:sp>
    </p:spTree>
    <p:extLst>
      <p:ext uri="{BB962C8B-B14F-4D97-AF65-F5344CB8AC3E}">
        <p14:creationId xmlns:p14="http://schemas.microsoft.com/office/powerpoint/2010/main" val="77028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842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0CACF-D009-AA39-505D-CE5DB1AE4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560E7E0-70DF-7EF4-F2A4-F5601EF4B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240271-71F4-BD10-A4FA-F9B327D8F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BA2D87-C2BD-2949-8A5E-F21C52597957}" type="datetimeFigureOut">
              <a:rPr lang="en-US" smtClean="0"/>
              <a:t>3/20/26</a:t>
            </a:fld>
            <a:endParaRPr lang="en-US"/>
          </a:p>
        </p:txBody>
      </p:sp>
      <p:sp>
        <p:nvSpPr>
          <p:cNvPr id="5" name="Footer Placeholder 4">
            <a:extLst>
              <a:ext uri="{FF2B5EF4-FFF2-40B4-BE49-F238E27FC236}">
                <a16:creationId xmlns:a16="http://schemas.microsoft.com/office/drawing/2014/main" id="{C7E7A4FE-BB7B-D47D-42F6-69B7F1CBA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B6EEB5-4DEE-AFC7-38FE-B150AE79D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EC483F-031D-2B42-8F37-45DA28152AF5}" type="slidenum">
              <a:rPr lang="en-US" smtClean="0"/>
              <a:t>‹#›</a:t>
            </a:fld>
            <a:endParaRPr lang="en-US"/>
          </a:p>
        </p:txBody>
      </p:sp>
    </p:spTree>
    <p:extLst>
      <p:ext uri="{BB962C8B-B14F-4D97-AF65-F5344CB8AC3E}">
        <p14:creationId xmlns:p14="http://schemas.microsoft.com/office/powerpoint/2010/main" val="323735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C6A7-9884-C5A6-279C-22EAD588453B}"/>
              </a:ext>
            </a:extLst>
          </p:cNvPr>
          <p:cNvSpPr>
            <a:spLocks noGrp="1"/>
          </p:cNvSpPr>
          <p:nvPr>
            <p:ph type="title"/>
          </p:nvPr>
        </p:nvSpPr>
        <p:spPr>
          <a:xfrm>
            <a:off x="123825" y="57152"/>
            <a:ext cx="11944350" cy="857248"/>
          </a:xfrm>
          <a:solidFill>
            <a:schemeClr val="accent4">
              <a:lumMod val="50000"/>
            </a:schemeClr>
          </a:solidFill>
        </p:spPr>
        <p:txBody>
          <a:bodyPr anchor="ctr">
            <a:normAutofit/>
          </a:bodyPr>
          <a:lstStyle/>
          <a:p>
            <a:pPr algn="ctr"/>
            <a:r>
              <a:rPr lang="en-US" sz="2400" b="1" dirty="0">
                <a:solidFill>
                  <a:schemeClr val="bg1"/>
                </a:solidFill>
              </a:rPr>
              <a:t>Poster Title</a:t>
            </a:r>
            <a:br>
              <a:rPr lang="en-US" sz="2400" dirty="0">
                <a:solidFill>
                  <a:schemeClr val="bg1"/>
                </a:solidFill>
              </a:rPr>
            </a:br>
            <a:r>
              <a:rPr lang="en-US" sz="1200" dirty="0">
                <a:solidFill>
                  <a:schemeClr val="bg1"/>
                </a:solidFill>
                <a:latin typeface="Aptos Light" panose="020B0004020202020204" pitchFamily="34" charset="0"/>
              </a:rPr>
              <a:t>Author / Authors</a:t>
            </a:r>
            <a:br>
              <a:rPr lang="en-US" sz="1200" dirty="0">
                <a:solidFill>
                  <a:schemeClr val="bg1"/>
                </a:solidFill>
                <a:latin typeface="Aptos Light" panose="020B0004020202020204" pitchFamily="34" charset="0"/>
              </a:rPr>
            </a:br>
            <a:r>
              <a:rPr lang="en-US" sz="1200" dirty="0">
                <a:solidFill>
                  <a:schemeClr val="bg1"/>
                </a:solidFill>
                <a:latin typeface="Aptos Light" panose="020B0004020202020204" pitchFamily="34" charset="0"/>
              </a:rPr>
              <a:t>Author’s Affiliations</a:t>
            </a:r>
            <a:endParaRPr lang="en-US" sz="2400" dirty="0">
              <a:solidFill>
                <a:schemeClr val="bg1"/>
              </a:solidFill>
              <a:latin typeface="Aptos Light" panose="020B0004020202020204" pitchFamily="34" charset="0"/>
            </a:endParaRPr>
          </a:p>
        </p:txBody>
      </p:sp>
      <p:sp>
        <p:nvSpPr>
          <p:cNvPr id="4" name="Title 1">
            <a:extLst>
              <a:ext uri="{FF2B5EF4-FFF2-40B4-BE49-F238E27FC236}">
                <a16:creationId xmlns:a16="http://schemas.microsoft.com/office/drawing/2014/main" id="{7C674455-23AA-798C-F09F-83A516CB3DEE}"/>
              </a:ext>
            </a:extLst>
          </p:cNvPr>
          <p:cNvSpPr txBox="1">
            <a:spLocks/>
          </p:cNvSpPr>
          <p:nvPr/>
        </p:nvSpPr>
        <p:spPr>
          <a:xfrm>
            <a:off x="123825" y="1038227"/>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Purpose</a:t>
            </a:r>
            <a:endParaRPr lang="en-US" sz="2400" dirty="0">
              <a:solidFill>
                <a:schemeClr val="bg1"/>
              </a:solidFill>
              <a:latin typeface="Aptos Light" panose="020B0004020202020204" pitchFamily="34" charset="0"/>
            </a:endParaRPr>
          </a:p>
        </p:txBody>
      </p:sp>
      <p:sp>
        <p:nvSpPr>
          <p:cNvPr id="5" name="TextBox 4">
            <a:extLst>
              <a:ext uri="{FF2B5EF4-FFF2-40B4-BE49-F238E27FC236}">
                <a16:creationId xmlns:a16="http://schemas.microsoft.com/office/drawing/2014/main" id="{95AC675D-EEA9-4248-AAEA-07A26014F0BE}"/>
              </a:ext>
            </a:extLst>
          </p:cNvPr>
          <p:cNvSpPr txBox="1"/>
          <p:nvPr/>
        </p:nvSpPr>
        <p:spPr>
          <a:xfrm>
            <a:off x="123825" y="1385888"/>
            <a:ext cx="3862388" cy="307777"/>
          </a:xfrm>
          <a:prstGeom prst="rect">
            <a:avLst/>
          </a:prstGeom>
          <a:solidFill>
            <a:schemeClr val="bg1"/>
          </a:solidFill>
          <a:ln>
            <a:noFill/>
          </a:ln>
        </p:spPr>
        <p:txBody>
          <a:bodyPr wrap="square" rtlCol="0">
            <a:spAutoFit/>
          </a:bodyPr>
          <a:lstStyle/>
          <a:p>
            <a:r>
              <a:rPr lang="en-US" sz="1400" dirty="0"/>
              <a:t>1-2 sentences stating the purpose of your work.</a:t>
            </a:r>
          </a:p>
        </p:txBody>
      </p:sp>
      <p:sp>
        <p:nvSpPr>
          <p:cNvPr id="6" name="Title 1">
            <a:extLst>
              <a:ext uri="{FF2B5EF4-FFF2-40B4-BE49-F238E27FC236}">
                <a16:creationId xmlns:a16="http://schemas.microsoft.com/office/drawing/2014/main" id="{EDB7A729-1CCA-D95C-EB33-998768080F10}"/>
              </a:ext>
            </a:extLst>
          </p:cNvPr>
          <p:cNvSpPr txBox="1">
            <a:spLocks/>
          </p:cNvSpPr>
          <p:nvPr/>
        </p:nvSpPr>
        <p:spPr>
          <a:xfrm>
            <a:off x="123825" y="2127232"/>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Introduction</a:t>
            </a:r>
            <a:endParaRPr lang="en-US" sz="2400" dirty="0">
              <a:solidFill>
                <a:schemeClr val="bg1"/>
              </a:solidFill>
              <a:latin typeface="Aptos Light" panose="020B0004020202020204" pitchFamily="34" charset="0"/>
            </a:endParaRPr>
          </a:p>
        </p:txBody>
      </p:sp>
      <p:sp>
        <p:nvSpPr>
          <p:cNvPr id="7" name="TextBox 6">
            <a:extLst>
              <a:ext uri="{FF2B5EF4-FFF2-40B4-BE49-F238E27FC236}">
                <a16:creationId xmlns:a16="http://schemas.microsoft.com/office/drawing/2014/main" id="{7D1EE690-CFA7-5D40-DF73-7FD24052AA8E}"/>
              </a:ext>
            </a:extLst>
          </p:cNvPr>
          <p:cNvSpPr txBox="1"/>
          <p:nvPr/>
        </p:nvSpPr>
        <p:spPr>
          <a:xfrm>
            <a:off x="123825" y="2474893"/>
            <a:ext cx="3862388" cy="954107"/>
          </a:xfrm>
          <a:prstGeom prst="rect">
            <a:avLst/>
          </a:prstGeom>
          <a:solidFill>
            <a:schemeClr val="bg1"/>
          </a:solidFill>
          <a:ln>
            <a:noFill/>
          </a:ln>
        </p:spPr>
        <p:txBody>
          <a:bodyPr wrap="square" rtlCol="0">
            <a:spAutoFit/>
          </a:bodyPr>
          <a:lstStyle/>
          <a:p>
            <a:r>
              <a:rPr lang="en-US" sz="1400" dirty="0"/>
              <a:t>Write a 2-3 points max, which should draw your audience into the topic you are presenting.</a:t>
            </a:r>
          </a:p>
          <a:p>
            <a:endParaRPr lang="en-US" sz="1400" dirty="0"/>
          </a:p>
          <a:p>
            <a:r>
              <a:rPr lang="en-US" sz="1400" dirty="0"/>
              <a:t>Do not overcrowd this box.</a:t>
            </a:r>
          </a:p>
        </p:txBody>
      </p:sp>
      <p:sp>
        <p:nvSpPr>
          <p:cNvPr id="8" name="Title 1">
            <a:extLst>
              <a:ext uri="{FF2B5EF4-FFF2-40B4-BE49-F238E27FC236}">
                <a16:creationId xmlns:a16="http://schemas.microsoft.com/office/drawing/2014/main" id="{04089793-A7BC-EB59-C848-3BCD3E454CF9}"/>
              </a:ext>
            </a:extLst>
          </p:cNvPr>
          <p:cNvSpPr txBox="1">
            <a:spLocks/>
          </p:cNvSpPr>
          <p:nvPr/>
        </p:nvSpPr>
        <p:spPr>
          <a:xfrm>
            <a:off x="123825" y="3602830"/>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Materials and Methods</a:t>
            </a:r>
            <a:endParaRPr lang="en-US" sz="2400" dirty="0">
              <a:solidFill>
                <a:schemeClr val="bg1"/>
              </a:solidFill>
              <a:latin typeface="Aptos Light" panose="020B0004020202020204" pitchFamily="34" charset="0"/>
            </a:endParaRPr>
          </a:p>
        </p:txBody>
      </p:sp>
      <p:sp>
        <p:nvSpPr>
          <p:cNvPr id="9" name="TextBox 8">
            <a:extLst>
              <a:ext uri="{FF2B5EF4-FFF2-40B4-BE49-F238E27FC236}">
                <a16:creationId xmlns:a16="http://schemas.microsoft.com/office/drawing/2014/main" id="{09E05C39-64A6-356C-0934-BBE9C238ED8E}"/>
              </a:ext>
            </a:extLst>
          </p:cNvPr>
          <p:cNvSpPr txBox="1"/>
          <p:nvPr/>
        </p:nvSpPr>
        <p:spPr>
          <a:xfrm>
            <a:off x="123825" y="3950491"/>
            <a:ext cx="3862388" cy="2246769"/>
          </a:xfrm>
          <a:prstGeom prst="rect">
            <a:avLst/>
          </a:prstGeom>
          <a:solidFill>
            <a:schemeClr val="bg1"/>
          </a:solidFill>
          <a:ln>
            <a:noFill/>
          </a:ln>
        </p:spPr>
        <p:txBody>
          <a:bodyPr wrap="square" rtlCol="0">
            <a:spAutoFit/>
          </a:bodyPr>
          <a:lstStyle/>
          <a:p>
            <a:r>
              <a:rPr lang="en-US" sz="1400" dirty="0"/>
              <a:t>Write 3-5 sentences max.</a:t>
            </a:r>
          </a:p>
          <a:p>
            <a:endParaRPr lang="en-US" sz="1400" dirty="0"/>
          </a:p>
          <a:p>
            <a:r>
              <a:rPr lang="en-US" sz="1400" b="1" dirty="0"/>
              <a:t>Key points </a:t>
            </a:r>
            <a:r>
              <a:rPr lang="en-US" sz="1400" dirty="0"/>
              <a:t>should stand out. Additional text, if required, should be brief.</a:t>
            </a:r>
          </a:p>
          <a:p>
            <a:endParaRPr lang="en-US" sz="1400" dirty="0"/>
          </a:p>
          <a:p>
            <a:r>
              <a:rPr lang="en-US" sz="1400" dirty="0"/>
              <a:t>Sometimes an infographic here might be relevant.</a:t>
            </a:r>
          </a:p>
          <a:p>
            <a:endParaRPr lang="en-US" sz="1400" dirty="0"/>
          </a:p>
          <a:p>
            <a:r>
              <a:rPr lang="en-US" sz="1400" dirty="0"/>
              <a:t>Keep it short and simple.</a:t>
            </a:r>
          </a:p>
          <a:p>
            <a:endParaRPr lang="en-US" sz="1400" dirty="0"/>
          </a:p>
        </p:txBody>
      </p:sp>
      <p:sp>
        <p:nvSpPr>
          <p:cNvPr id="12" name="Title 1">
            <a:extLst>
              <a:ext uri="{FF2B5EF4-FFF2-40B4-BE49-F238E27FC236}">
                <a16:creationId xmlns:a16="http://schemas.microsoft.com/office/drawing/2014/main" id="{57F61156-F466-1418-7C5E-23D608157D09}"/>
              </a:ext>
            </a:extLst>
          </p:cNvPr>
          <p:cNvSpPr txBox="1">
            <a:spLocks/>
          </p:cNvSpPr>
          <p:nvPr/>
        </p:nvSpPr>
        <p:spPr>
          <a:xfrm>
            <a:off x="8205787" y="1038227"/>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Conclusions</a:t>
            </a:r>
            <a:endParaRPr lang="en-US" sz="2400" dirty="0">
              <a:solidFill>
                <a:schemeClr val="bg1"/>
              </a:solidFill>
              <a:latin typeface="Aptos Light" panose="020B0004020202020204" pitchFamily="34" charset="0"/>
            </a:endParaRPr>
          </a:p>
        </p:txBody>
      </p:sp>
      <p:sp>
        <p:nvSpPr>
          <p:cNvPr id="13" name="TextBox 12">
            <a:extLst>
              <a:ext uri="{FF2B5EF4-FFF2-40B4-BE49-F238E27FC236}">
                <a16:creationId xmlns:a16="http://schemas.microsoft.com/office/drawing/2014/main" id="{F4754875-AADF-4D0E-EF9D-1278889238B1}"/>
              </a:ext>
            </a:extLst>
          </p:cNvPr>
          <p:cNvSpPr txBox="1"/>
          <p:nvPr/>
        </p:nvSpPr>
        <p:spPr>
          <a:xfrm>
            <a:off x="8205787" y="1385888"/>
            <a:ext cx="3862388" cy="1384995"/>
          </a:xfrm>
          <a:prstGeom prst="rect">
            <a:avLst/>
          </a:prstGeom>
          <a:solidFill>
            <a:schemeClr val="bg1"/>
          </a:solidFill>
          <a:ln>
            <a:noFill/>
          </a:ln>
        </p:spPr>
        <p:txBody>
          <a:bodyPr wrap="square" rtlCol="0">
            <a:spAutoFit/>
          </a:bodyPr>
          <a:lstStyle/>
          <a:p>
            <a:r>
              <a:rPr lang="en-US" sz="1400" dirty="0"/>
              <a:t>Keep them brief.</a:t>
            </a:r>
          </a:p>
          <a:p>
            <a:endParaRPr lang="en-US" sz="1400" dirty="0"/>
          </a:p>
          <a:p>
            <a:r>
              <a:rPr lang="en-US" sz="1400" dirty="0"/>
              <a:t>You may include why the outcome is interesting.</a:t>
            </a:r>
          </a:p>
          <a:p>
            <a:endParaRPr lang="en-US" sz="1400" dirty="0"/>
          </a:p>
          <a:p>
            <a:r>
              <a:rPr lang="en-US" sz="1400" dirty="0"/>
              <a:t>You may include what you plan to do next.</a:t>
            </a:r>
          </a:p>
        </p:txBody>
      </p:sp>
      <p:sp>
        <p:nvSpPr>
          <p:cNvPr id="14" name="Title 1">
            <a:extLst>
              <a:ext uri="{FF2B5EF4-FFF2-40B4-BE49-F238E27FC236}">
                <a16:creationId xmlns:a16="http://schemas.microsoft.com/office/drawing/2014/main" id="{8DD6060F-B22E-39D9-BD5D-A1003BB2DC0C}"/>
              </a:ext>
            </a:extLst>
          </p:cNvPr>
          <p:cNvSpPr txBox="1">
            <a:spLocks/>
          </p:cNvSpPr>
          <p:nvPr/>
        </p:nvSpPr>
        <p:spPr>
          <a:xfrm>
            <a:off x="4164806" y="1038227"/>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Results</a:t>
            </a:r>
            <a:endParaRPr lang="en-US" sz="2400" dirty="0">
              <a:solidFill>
                <a:schemeClr val="bg1"/>
              </a:solidFill>
              <a:latin typeface="Aptos Light" panose="020B0004020202020204" pitchFamily="34" charset="0"/>
            </a:endParaRPr>
          </a:p>
        </p:txBody>
      </p:sp>
      <p:sp>
        <p:nvSpPr>
          <p:cNvPr id="15" name="TextBox 14">
            <a:extLst>
              <a:ext uri="{FF2B5EF4-FFF2-40B4-BE49-F238E27FC236}">
                <a16:creationId xmlns:a16="http://schemas.microsoft.com/office/drawing/2014/main" id="{2C059DA6-4D84-940B-5A5C-9994B1699F91}"/>
              </a:ext>
            </a:extLst>
          </p:cNvPr>
          <p:cNvSpPr txBox="1"/>
          <p:nvPr/>
        </p:nvSpPr>
        <p:spPr>
          <a:xfrm>
            <a:off x="4164806" y="1385888"/>
            <a:ext cx="3862388" cy="4832092"/>
          </a:xfrm>
          <a:prstGeom prst="rect">
            <a:avLst/>
          </a:prstGeom>
          <a:solidFill>
            <a:schemeClr val="bg1"/>
          </a:solidFill>
          <a:ln>
            <a:noFill/>
          </a:ln>
        </p:spPr>
        <p:txBody>
          <a:bodyPr wrap="square" rtlCol="0">
            <a:spAutoFit/>
          </a:bodyPr>
          <a:lstStyle/>
          <a:p>
            <a:r>
              <a:rPr lang="en-US" sz="1400" b="1" dirty="0"/>
              <a:t>Key points </a:t>
            </a:r>
            <a:r>
              <a:rPr lang="en-US" sz="1400" dirty="0"/>
              <a:t>should stand out.</a:t>
            </a:r>
          </a:p>
          <a:p>
            <a:endParaRPr lang="en-US" sz="1400" dirty="0"/>
          </a:p>
          <a:p>
            <a:r>
              <a:rPr lang="en-US" sz="1400" dirty="0"/>
              <a:t>You may use 1-2 key graphics. Do not use every single chart as that will distract the audience.</a:t>
            </a:r>
          </a:p>
          <a:p>
            <a:endParaRPr lang="en-US" sz="1400" dirty="0"/>
          </a:p>
          <a:p>
            <a:r>
              <a:rPr lang="en-US" sz="1400" dirty="0"/>
              <a:t>Use white space / negative space effectively. If text is too tight, it becomes unreadable.</a:t>
            </a:r>
          </a:p>
          <a:p>
            <a:endParaRPr lang="en-US" sz="1400" dirty="0"/>
          </a:p>
          <a:p>
            <a:r>
              <a:rPr lang="en-US" sz="1400" dirty="0"/>
              <a:t>Keep a uniform font type and size.</a:t>
            </a:r>
          </a:p>
          <a:p>
            <a:endParaRPr lang="en-US" sz="1400" dirty="0"/>
          </a:p>
          <a:p>
            <a:r>
              <a:rPr lang="en-US" sz="1400" dirty="0"/>
              <a:t>This will likely be your largest box.</a:t>
            </a:r>
          </a:p>
          <a:p>
            <a:endParaRPr lang="en-US" sz="1400" dirty="0"/>
          </a:p>
          <a:p>
            <a:r>
              <a:rPr lang="en-US" sz="1400" dirty="0"/>
              <a:t>Space for illustrations / diagrams / graphs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16" name="Title 1">
            <a:extLst>
              <a:ext uri="{FF2B5EF4-FFF2-40B4-BE49-F238E27FC236}">
                <a16:creationId xmlns:a16="http://schemas.microsoft.com/office/drawing/2014/main" id="{81AF7CB9-D428-9A70-94D9-2E1D3797010B}"/>
              </a:ext>
            </a:extLst>
          </p:cNvPr>
          <p:cNvSpPr txBox="1">
            <a:spLocks/>
          </p:cNvSpPr>
          <p:nvPr/>
        </p:nvSpPr>
        <p:spPr>
          <a:xfrm>
            <a:off x="8205787" y="2926111"/>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Discussion</a:t>
            </a:r>
            <a:endParaRPr lang="en-US" sz="2400" dirty="0">
              <a:solidFill>
                <a:schemeClr val="bg1"/>
              </a:solidFill>
              <a:latin typeface="Aptos Light" panose="020B0004020202020204" pitchFamily="34" charset="0"/>
            </a:endParaRPr>
          </a:p>
        </p:txBody>
      </p:sp>
      <p:sp>
        <p:nvSpPr>
          <p:cNvPr id="17" name="TextBox 16">
            <a:extLst>
              <a:ext uri="{FF2B5EF4-FFF2-40B4-BE49-F238E27FC236}">
                <a16:creationId xmlns:a16="http://schemas.microsoft.com/office/drawing/2014/main" id="{A4C3C194-BA62-57A4-1BC4-FB3817B030A3}"/>
              </a:ext>
            </a:extLst>
          </p:cNvPr>
          <p:cNvSpPr txBox="1"/>
          <p:nvPr/>
        </p:nvSpPr>
        <p:spPr>
          <a:xfrm>
            <a:off x="8205787" y="3273772"/>
            <a:ext cx="3862388" cy="1169551"/>
          </a:xfrm>
          <a:prstGeom prst="rect">
            <a:avLst/>
          </a:prstGeom>
          <a:solidFill>
            <a:schemeClr val="bg1"/>
          </a:solidFill>
          <a:ln>
            <a:noFill/>
          </a:ln>
        </p:spPr>
        <p:txBody>
          <a:bodyPr wrap="square" rtlCol="0">
            <a:spAutoFit/>
          </a:bodyPr>
          <a:lstStyle/>
          <a:p>
            <a:r>
              <a:rPr lang="en-US" sz="1400" dirty="0"/>
              <a:t>You can use bullet points or spaced paragraphs. </a:t>
            </a:r>
          </a:p>
          <a:p>
            <a:endParaRPr lang="en-US" sz="1400" dirty="0"/>
          </a:p>
          <a:p>
            <a:r>
              <a:rPr lang="en-US" sz="1400" dirty="0"/>
              <a:t>You can use visuals to enhance your discussion, but do not overuse them. </a:t>
            </a:r>
          </a:p>
          <a:p>
            <a:endParaRPr lang="en-US" sz="1400" dirty="0"/>
          </a:p>
        </p:txBody>
      </p:sp>
      <p:sp>
        <p:nvSpPr>
          <p:cNvPr id="18" name="Title 1">
            <a:extLst>
              <a:ext uri="{FF2B5EF4-FFF2-40B4-BE49-F238E27FC236}">
                <a16:creationId xmlns:a16="http://schemas.microsoft.com/office/drawing/2014/main" id="{ECBB308B-B59F-8A26-8385-76399E2EFFD2}"/>
              </a:ext>
            </a:extLst>
          </p:cNvPr>
          <p:cNvSpPr txBox="1">
            <a:spLocks/>
          </p:cNvSpPr>
          <p:nvPr/>
        </p:nvSpPr>
        <p:spPr>
          <a:xfrm>
            <a:off x="8205787" y="4572326"/>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References</a:t>
            </a:r>
            <a:endParaRPr lang="en-US" sz="2400" dirty="0">
              <a:solidFill>
                <a:schemeClr val="bg1"/>
              </a:solidFill>
              <a:latin typeface="Aptos Light" panose="020B0004020202020204" pitchFamily="34" charset="0"/>
            </a:endParaRPr>
          </a:p>
        </p:txBody>
      </p:sp>
      <p:sp>
        <p:nvSpPr>
          <p:cNvPr id="19" name="TextBox 18">
            <a:extLst>
              <a:ext uri="{FF2B5EF4-FFF2-40B4-BE49-F238E27FC236}">
                <a16:creationId xmlns:a16="http://schemas.microsoft.com/office/drawing/2014/main" id="{C6538623-5D97-EB3E-71DE-BC4BFEB3B5E5}"/>
              </a:ext>
            </a:extLst>
          </p:cNvPr>
          <p:cNvSpPr txBox="1"/>
          <p:nvPr/>
        </p:nvSpPr>
        <p:spPr>
          <a:xfrm>
            <a:off x="8205787" y="4919987"/>
            <a:ext cx="3862388" cy="1277273"/>
          </a:xfrm>
          <a:prstGeom prst="rect">
            <a:avLst/>
          </a:prstGeom>
          <a:solidFill>
            <a:schemeClr val="bg1"/>
          </a:solidFill>
          <a:ln>
            <a:noFill/>
          </a:ln>
        </p:spPr>
        <p:txBody>
          <a:bodyPr wrap="square" rtlCol="0">
            <a:spAutoFit/>
          </a:bodyPr>
          <a:lstStyle/>
          <a:p>
            <a:r>
              <a:rPr lang="en-US" sz="1100" dirty="0"/>
              <a:t>Include your citations. It is reasonable to use a smaller text size here.</a:t>
            </a:r>
          </a:p>
          <a:p>
            <a:endParaRPr lang="en-US" sz="1100" dirty="0"/>
          </a:p>
          <a:p>
            <a:r>
              <a:rPr lang="en-US" sz="1100" dirty="0"/>
              <a:t>You may want to include your point of contact for those wanting further information.</a:t>
            </a:r>
          </a:p>
          <a:p>
            <a:endParaRPr lang="en-US" sz="1100" dirty="0"/>
          </a:p>
          <a:p>
            <a:endParaRPr lang="en-US" sz="1100" dirty="0"/>
          </a:p>
        </p:txBody>
      </p:sp>
    </p:spTree>
    <p:extLst>
      <p:ext uri="{BB962C8B-B14F-4D97-AF65-F5344CB8AC3E}">
        <p14:creationId xmlns:p14="http://schemas.microsoft.com/office/powerpoint/2010/main" val="41017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519B7-672D-95AA-46CE-C20C206CD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4AAA9-A330-890F-85DB-4D062BD0C39E}"/>
              </a:ext>
            </a:extLst>
          </p:cNvPr>
          <p:cNvSpPr>
            <a:spLocks noGrp="1"/>
          </p:cNvSpPr>
          <p:nvPr>
            <p:ph type="title"/>
          </p:nvPr>
        </p:nvSpPr>
        <p:spPr>
          <a:xfrm>
            <a:off x="123825" y="57152"/>
            <a:ext cx="11944350" cy="857248"/>
          </a:xfrm>
          <a:solidFill>
            <a:schemeClr val="accent4">
              <a:lumMod val="50000"/>
            </a:schemeClr>
          </a:solidFill>
        </p:spPr>
        <p:txBody>
          <a:bodyPr anchor="ctr">
            <a:normAutofit/>
          </a:bodyPr>
          <a:lstStyle/>
          <a:p>
            <a:pPr algn="ctr"/>
            <a:r>
              <a:rPr lang="en-US" sz="2400" b="1" dirty="0">
                <a:solidFill>
                  <a:schemeClr val="bg1"/>
                </a:solidFill>
              </a:rPr>
              <a:t>Poster Title</a:t>
            </a:r>
            <a:br>
              <a:rPr lang="en-US" sz="2400" dirty="0">
                <a:solidFill>
                  <a:schemeClr val="bg1"/>
                </a:solidFill>
              </a:rPr>
            </a:br>
            <a:r>
              <a:rPr lang="en-US" sz="1200" dirty="0">
                <a:solidFill>
                  <a:schemeClr val="bg1"/>
                </a:solidFill>
                <a:latin typeface="Aptos Light" panose="020B0004020202020204" pitchFamily="34" charset="0"/>
              </a:rPr>
              <a:t>Author / Authors</a:t>
            </a:r>
            <a:br>
              <a:rPr lang="en-US" sz="1200" dirty="0">
                <a:solidFill>
                  <a:schemeClr val="bg1"/>
                </a:solidFill>
                <a:latin typeface="Aptos Light" panose="020B0004020202020204" pitchFamily="34" charset="0"/>
              </a:rPr>
            </a:br>
            <a:r>
              <a:rPr lang="en-US" sz="1200" dirty="0">
                <a:solidFill>
                  <a:schemeClr val="bg1"/>
                </a:solidFill>
                <a:latin typeface="Aptos Light" panose="020B0004020202020204" pitchFamily="34" charset="0"/>
              </a:rPr>
              <a:t>Author’s Affiliations</a:t>
            </a:r>
            <a:endParaRPr lang="en-US" sz="2400" dirty="0">
              <a:solidFill>
                <a:schemeClr val="bg1"/>
              </a:solidFill>
              <a:latin typeface="Aptos Light" panose="020B0004020202020204" pitchFamily="34" charset="0"/>
            </a:endParaRPr>
          </a:p>
        </p:txBody>
      </p:sp>
      <p:sp>
        <p:nvSpPr>
          <p:cNvPr id="4" name="Title 1">
            <a:extLst>
              <a:ext uri="{FF2B5EF4-FFF2-40B4-BE49-F238E27FC236}">
                <a16:creationId xmlns:a16="http://schemas.microsoft.com/office/drawing/2014/main" id="{92419FE1-D73B-649C-A35E-1227DEE45742}"/>
              </a:ext>
            </a:extLst>
          </p:cNvPr>
          <p:cNvSpPr txBox="1">
            <a:spLocks/>
          </p:cNvSpPr>
          <p:nvPr/>
        </p:nvSpPr>
        <p:spPr>
          <a:xfrm>
            <a:off x="123825" y="1038227"/>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Introduction</a:t>
            </a:r>
            <a:endParaRPr lang="en-US" sz="2400" dirty="0">
              <a:solidFill>
                <a:schemeClr val="bg1"/>
              </a:solidFill>
              <a:latin typeface="Aptos Light" panose="020B0004020202020204" pitchFamily="34" charset="0"/>
            </a:endParaRPr>
          </a:p>
        </p:txBody>
      </p:sp>
      <p:sp>
        <p:nvSpPr>
          <p:cNvPr id="5" name="TextBox 4">
            <a:extLst>
              <a:ext uri="{FF2B5EF4-FFF2-40B4-BE49-F238E27FC236}">
                <a16:creationId xmlns:a16="http://schemas.microsoft.com/office/drawing/2014/main" id="{70DF1AC6-1D04-5015-7829-E947DA5A3127}"/>
              </a:ext>
            </a:extLst>
          </p:cNvPr>
          <p:cNvSpPr txBox="1"/>
          <p:nvPr/>
        </p:nvSpPr>
        <p:spPr>
          <a:xfrm>
            <a:off x="123825" y="1385888"/>
            <a:ext cx="3862388" cy="954107"/>
          </a:xfrm>
          <a:prstGeom prst="rect">
            <a:avLst/>
          </a:prstGeom>
          <a:solidFill>
            <a:schemeClr val="bg1"/>
          </a:solidFill>
          <a:ln>
            <a:noFill/>
          </a:ln>
        </p:spPr>
        <p:txBody>
          <a:bodyPr wrap="square" rtlCol="0">
            <a:spAutoFit/>
          </a:bodyPr>
          <a:lstStyle/>
          <a:p>
            <a:r>
              <a:rPr lang="en-US" sz="1400" dirty="0"/>
              <a:t>Write a 2-3 points max, which should draw your audience into the topic you are presenting.</a:t>
            </a:r>
          </a:p>
          <a:p>
            <a:endParaRPr lang="en-US" sz="1400" dirty="0"/>
          </a:p>
          <a:p>
            <a:r>
              <a:rPr lang="en-US" sz="1400" dirty="0"/>
              <a:t>You may include why this topic interested you.</a:t>
            </a:r>
          </a:p>
        </p:txBody>
      </p:sp>
      <p:sp>
        <p:nvSpPr>
          <p:cNvPr id="8" name="Title 1">
            <a:extLst>
              <a:ext uri="{FF2B5EF4-FFF2-40B4-BE49-F238E27FC236}">
                <a16:creationId xmlns:a16="http://schemas.microsoft.com/office/drawing/2014/main" id="{5CE5E900-DD88-65B7-AB07-808450815104}"/>
              </a:ext>
            </a:extLst>
          </p:cNvPr>
          <p:cNvSpPr txBox="1">
            <a:spLocks/>
          </p:cNvSpPr>
          <p:nvPr/>
        </p:nvSpPr>
        <p:spPr>
          <a:xfrm>
            <a:off x="123825" y="2513825"/>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Clinical Features</a:t>
            </a:r>
            <a:endParaRPr lang="en-US" sz="2400" dirty="0">
              <a:solidFill>
                <a:schemeClr val="bg1"/>
              </a:solidFill>
              <a:latin typeface="Aptos Light" panose="020B0004020202020204" pitchFamily="34" charset="0"/>
            </a:endParaRPr>
          </a:p>
        </p:txBody>
      </p:sp>
      <p:sp>
        <p:nvSpPr>
          <p:cNvPr id="9" name="TextBox 8">
            <a:extLst>
              <a:ext uri="{FF2B5EF4-FFF2-40B4-BE49-F238E27FC236}">
                <a16:creationId xmlns:a16="http://schemas.microsoft.com/office/drawing/2014/main" id="{CCB46695-9C2F-1429-2B7A-8DE48C9AC32B}"/>
              </a:ext>
            </a:extLst>
          </p:cNvPr>
          <p:cNvSpPr txBox="1"/>
          <p:nvPr/>
        </p:nvSpPr>
        <p:spPr>
          <a:xfrm>
            <a:off x="123825" y="2861486"/>
            <a:ext cx="3862388" cy="3539430"/>
          </a:xfrm>
          <a:prstGeom prst="rect">
            <a:avLst/>
          </a:prstGeom>
          <a:solidFill>
            <a:schemeClr val="bg1"/>
          </a:solidFill>
          <a:ln>
            <a:noFill/>
          </a:ln>
        </p:spPr>
        <p:txBody>
          <a:bodyPr wrap="square" rtlCol="0">
            <a:spAutoFit/>
          </a:bodyPr>
          <a:lstStyle/>
          <a:p>
            <a:r>
              <a:rPr lang="en-US" sz="1400" dirty="0"/>
              <a:t>Use a structured approach. </a:t>
            </a:r>
          </a:p>
          <a:p>
            <a:endParaRPr lang="en-US" sz="1400" dirty="0"/>
          </a:p>
          <a:p>
            <a:r>
              <a:rPr lang="en-US" sz="1400" dirty="0"/>
              <a:t>Presenting complaint. </a:t>
            </a:r>
          </a:p>
          <a:p>
            <a:endParaRPr lang="en-US" sz="1400" dirty="0"/>
          </a:p>
          <a:p>
            <a:r>
              <a:rPr lang="en-US" sz="1400" dirty="0"/>
              <a:t>Relevant past medical and surgical history.</a:t>
            </a:r>
          </a:p>
          <a:p>
            <a:endParaRPr lang="en-US" sz="1400" dirty="0"/>
          </a:p>
          <a:p>
            <a:r>
              <a:rPr lang="en-US" sz="1400" dirty="0"/>
              <a:t>Relevant medication history.  </a:t>
            </a:r>
          </a:p>
          <a:p>
            <a:endParaRPr lang="en-US" sz="1400" dirty="0"/>
          </a:p>
          <a:p>
            <a:r>
              <a:rPr lang="en-US" sz="1400" dirty="0"/>
              <a:t>Highlight your </a:t>
            </a:r>
            <a:r>
              <a:rPr lang="en-US" sz="1400" b="1" dirty="0"/>
              <a:t>Red flag</a:t>
            </a:r>
            <a:r>
              <a:rPr lang="en-US" sz="1400" dirty="0"/>
              <a:t> history or history that put you on track towards a diagnosis.</a:t>
            </a:r>
          </a:p>
          <a:p>
            <a:endParaRPr lang="en-US" sz="1400" dirty="0"/>
          </a:p>
          <a:p>
            <a:r>
              <a:rPr lang="en-US" sz="1400" dirty="0"/>
              <a:t>Positive examination findings. </a:t>
            </a:r>
          </a:p>
          <a:p>
            <a:endParaRPr lang="en-US" sz="1400" dirty="0"/>
          </a:p>
          <a:p>
            <a:r>
              <a:rPr lang="en-US" sz="1400" dirty="0"/>
              <a:t>Pertinent negative history or examination features.</a:t>
            </a:r>
          </a:p>
          <a:p>
            <a:endParaRPr lang="en-US" sz="1400" dirty="0"/>
          </a:p>
        </p:txBody>
      </p:sp>
      <p:sp>
        <p:nvSpPr>
          <p:cNvPr id="12" name="Title 1">
            <a:extLst>
              <a:ext uri="{FF2B5EF4-FFF2-40B4-BE49-F238E27FC236}">
                <a16:creationId xmlns:a16="http://schemas.microsoft.com/office/drawing/2014/main" id="{0EC258FE-01C5-8DAD-3E81-C528DA00E902}"/>
              </a:ext>
            </a:extLst>
          </p:cNvPr>
          <p:cNvSpPr txBox="1">
            <a:spLocks/>
          </p:cNvSpPr>
          <p:nvPr/>
        </p:nvSpPr>
        <p:spPr>
          <a:xfrm>
            <a:off x="8205787" y="1038227"/>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Discussion</a:t>
            </a:r>
            <a:endParaRPr lang="en-US" sz="2400" dirty="0">
              <a:solidFill>
                <a:schemeClr val="bg1"/>
              </a:solidFill>
              <a:latin typeface="Aptos Light" panose="020B0004020202020204" pitchFamily="34" charset="0"/>
            </a:endParaRPr>
          </a:p>
        </p:txBody>
      </p:sp>
      <p:sp>
        <p:nvSpPr>
          <p:cNvPr id="13" name="TextBox 12">
            <a:extLst>
              <a:ext uri="{FF2B5EF4-FFF2-40B4-BE49-F238E27FC236}">
                <a16:creationId xmlns:a16="http://schemas.microsoft.com/office/drawing/2014/main" id="{3E3C835A-75A8-BE9C-685E-85F3E85C0BBB}"/>
              </a:ext>
            </a:extLst>
          </p:cNvPr>
          <p:cNvSpPr txBox="1"/>
          <p:nvPr/>
        </p:nvSpPr>
        <p:spPr>
          <a:xfrm>
            <a:off x="8205787" y="1385888"/>
            <a:ext cx="3862388" cy="2031325"/>
          </a:xfrm>
          <a:prstGeom prst="rect">
            <a:avLst/>
          </a:prstGeom>
          <a:solidFill>
            <a:schemeClr val="bg1"/>
          </a:solidFill>
          <a:ln>
            <a:noFill/>
          </a:ln>
        </p:spPr>
        <p:txBody>
          <a:bodyPr wrap="square" rtlCol="0">
            <a:spAutoFit/>
          </a:bodyPr>
          <a:lstStyle/>
          <a:p>
            <a:r>
              <a:rPr lang="en-US" sz="1400" dirty="0"/>
              <a:t>You may include highlights of the presenting complaint, pearls and pitfalls.</a:t>
            </a:r>
          </a:p>
          <a:p>
            <a:endParaRPr lang="en-US" sz="1400" dirty="0"/>
          </a:p>
          <a:p>
            <a:r>
              <a:rPr lang="en-US" sz="1400" dirty="0"/>
              <a:t>This is good space to refer to your challenges with the case and how you overcame them.</a:t>
            </a:r>
          </a:p>
          <a:p>
            <a:endParaRPr lang="en-US" sz="1400" dirty="0"/>
          </a:p>
          <a:p>
            <a:endParaRPr lang="en-US" sz="1400" dirty="0"/>
          </a:p>
          <a:p>
            <a:endParaRPr lang="en-US" sz="1400" dirty="0"/>
          </a:p>
          <a:p>
            <a:endParaRPr lang="en-US" sz="1400" dirty="0"/>
          </a:p>
        </p:txBody>
      </p:sp>
      <p:sp>
        <p:nvSpPr>
          <p:cNvPr id="14" name="Title 1">
            <a:extLst>
              <a:ext uri="{FF2B5EF4-FFF2-40B4-BE49-F238E27FC236}">
                <a16:creationId xmlns:a16="http://schemas.microsoft.com/office/drawing/2014/main" id="{64A8A776-D49B-2193-C099-57EDF9122031}"/>
              </a:ext>
            </a:extLst>
          </p:cNvPr>
          <p:cNvSpPr txBox="1">
            <a:spLocks/>
          </p:cNvSpPr>
          <p:nvPr/>
        </p:nvSpPr>
        <p:spPr>
          <a:xfrm>
            <a:off x="4164806" y="1038227"/>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Investigations</a:t>
            </a:r>
            <a:endParaRPr lang="en-US" sz="2400" dirty="0">
              <a:solidFill>
                <a:schemeClr val="bg1"/>
              </a:solidFill>
              <a:latin typeface="Aptos Light" panose="020B0004020202020204" pitchFamily="34" charset="0"/>
            </a:endParaRPr>
          </a:p>
        </p:txBody>
      </p:sp>
      <p:sp>
        <p:nvSpPr>
          <p:cNvPr id="15" name="TextBox 14">
            <a:extLst>
              <a:ext uri="{FF2B5EF4-FFF2-40B4-BE49-F238E27FC236}">
                <a16:creationId xmlns:a16="http://schemas.microsoft.com/office/drawing/2014/main" id="{E8C5E59A-2B00-B435-15C4-5CFC2C64C470}"/>
              </a:ext>
            </a:extLst>
          </p:cNvPr>
          <p:cNvSpPr txBox="1"/>
          <p:nvPr/>
        </p:nvSpPr>
        <p:spPr>
          <a:xfrm>
            <a:off x="4164806" y="1385888"/>
            <a:ext cx="3862388" cy="5047536"/>
          </a:xfrm>
          <a:prstGeom prst="rect">
            <a:avLst/>
          </a:prstGeom>
          <a:solidFill>
            <a:schemeClr val="bg1"/>
          </a:solidFill>
          <a:ln>
            <a:noFill/>
          </a:ln>
        </p:spPr>
        <p:txBody>
          <a:bodyPr wrap="square" rtlCol="0">
            <a:spAutoFit/>
          </a:bodyPr>
          <a:lstStyle/>
          <a:p>
            <a:r>
              <a:rPr lang="en-US" sz="1400" b="1" dirty="0"/>
              <a:t>Key points </a:t>
            </a:r>
            <a:r>
              <a:rPr lang="en-US" sz="1400" dirty="0"/>
              <a:t>should stand out.</a:t>
            </a:r>
          </a:p>
          <a:p>
            <a:endParaRPr lang="en-US" sz="1400" dirty="0"/>
          </a:p>
          <a:p>
            <a:r>
              <a:rPr lang="en-US" sz="1400" dirty="0"/>
              <a:t>A list of the positive investigation results, and pertinent negative results may be included.</a:t>
            </a:r>
          </a:p>
          <a:p>
            <a:endParaRPr lang="en-US" sz="1400" dirty="0"/>
          </a:p>
          <a:p>
            <a:r>
              <a:rPr lang="en-US" sz="1400" dirty="0"/>
              <a:t>This is a great space for images (ECG, X-ray, CT, clinical pictures). Make sure you have permissions. Patients should not be identifiable.</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16" name="Title 1">
            <a:extLst>
              <a:ext uri="{FF2B5EF4-FFF2-40B4-BE49-F238E27FC236}">
                <a16:creationId xmlns:a16="http://schemas.microsoft.com/office/drawing/2014/main" id="{106BC466-0569-FBBE-2ED4-5666DC44D597}"/>
              </a:ext>
            </a:extLst>
          </p:cNvPr>
          <p:cNvSpPr txBox="1">
            <a:spLocks/>
          </p:cNvSpPr>
          <p:nvPr/>
        </p:nvSpPr>
        <p:spPr>
          <a:xfrm>
            <a:off x="8205787" y="3498709"/>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Learning Points</a:t>
            </a:r>
            <a:endParaRPr lang="en-US" sz="2400" dirty="0">
              <a:solidFill>
                <a:schemeClr val="bg1"/>
              </a:solidFill>
              <a:latin typeface="Aptos Light" panose="020B0004020202020204" pitchFamily="34" charset="0"/>
            </a:endParaRPr>
          </a:p>
        </p:txBody>
      </p:sp>
      <p:sp>
        <p:nvSpPr>
          <p:cNvPr id="17" name="TextBox 16">
            <a:extLst>
              <a:ext uri="{FF2B5EF4-FFF2-40B4-BE49-F238E27FC236}">
                <a16:creationId xmlns:a16="http://schemas.microsoft.com/office/drawing/2014/main" id="{8C09E9D6-4FEF-D33F-2559-C6171722F79E}"/>
              </a:ext>
            </a:extLst>
          </p:cNvPr>
          <p:cNvSpPr txBox="1"/>
          <p:nvPr/>
        </p:nvSpPr>
        <p:spPr>
          <a:xfrm>
            <a:off x="8205787" y="3846370"/>
            <a:ext cx="3862388" cy="738664"/>
          </a:xfrm>
          <a:prstGeom prst="rect">
            <a:avLst/>
          </a:prstGeom>
          <a:solidFill>
            <a:schemeClr val="bg1"/>
          </a:solidFill>
          <a:ln>
            <a:noFill/>
          </a:ln>
        </p:spPr>
        <p:txBody>
          <a:bodyPr wrap="square" rtlCol="0">
            <a:spAutoFit/>
          </a:bodyPr>
          <a:lstStyle/>
          <a:p>
            <a:r>
              <a:rPr lang="en-US" sz="1400" dirty="0"/>
              <a:t>Maximum of 2-3 short sentences. </a:t>
            </a:r>
          </a:p>
          <a:p>
            <a:endParaRPr lang="en-US" sz="1400" dirty="0"/>
          </a:p>
          <a:p>
            <a:r>
              <a:rPr lang="en-US" sz="1400" dirty="0"/>
              <a:t>Avoid using long paragraphs here.</a:t>
            </a:r>
          </a:p>
        </p:txBody>
      </p:sp>
      <p:sp>
        <p:nvSpPr>
          <p:cNvPr id="18" name="Title 1">
            <a:extLst>
              <a:ext uri="{FF2B5EF4-FFF2-40B4-BE49-F238E27FC236}">
                <a16:creationId xmlns:a16="http://schemas.microsoft.com/office/drawing/2014/main" id="{60DAB142-7135-664F-0B0F-2ED6AD1309AC}"/>
              </a:ext>
            </a:extLst>
          </p:cNvPr>
          <p:cNvSpPr txBox="1">
            <a:spLocks/>
          </p:cNvSpPr>
          <p:nvPr/>
        </p:nvSpPr>
        <p:spPr>
          <a:xfrm>
            <a:off x="8205787" y="4775982"/>
            <a:ext cx="3862388" cy="347661"/>
          </a:xfrm>
          <a:prstGeom prst="rect">
            <a:avLst/>
          </a:prstGeom>
          <a:solidFill>
            <a:schemeClr val="accent4">
              <a:lumMod val="7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References</a:t>
            </a:r>
            <a:endParaRPr lang="en-US" sz="2400" dirty="0">
              <a:solidFill>
                <a:schemeClr val="bg1"/>
              </a:solidFill>
              <a:latin typeface="Aptos Light" panose="020B0004020202020204" pitchFamily="34" charset="0"/>
            </a:endParaRPr>
          </a:p>
        </p:txBody>
      </p:sp>
      <p:sp>
        <p:nvSpPr>
          <p:cNvPr id="19" name="TextBox 18">
            <a:extLst>
              <a:ext uri="{FF2B5EF4-FFF2-40B4-BE49-F238E27FC236}">
                <a16:creationId xmlns:a16="http://schemas.microsoft.com/office/drawing/2014/main" id="{6CC8ED56-49F3-ACD7-621E-3B573413ED9E}"/>
              </a:ext>
            </a:extLst>
          </p:cNvPr>
          <p:cNvSpPr txBox="1"/>
          <p:nvPr/>
        </p:nvSpPr>
        <p:spPr>
          <a:xfrm>
            <a:off x="8205787" y="5123643"/>
            <a:ext cx="3862388" cy="1277273"/>
          </a:xfrm>
          <a:prstGeom prst="rect">
            <a:avLst/>
          </a:prstGeom>
          <a:solidFill>
            <a:schemeClr val="bg1"/>
          </a:solidFill>
          <a:ln>
            <a:noFill/>
          </a:ln>
        </p:spPr>
        <p:txBody>
          <a:bodyPr wrap="square" rtlCol="0">
            <a:spAutoFit/>
          </a:bodyPr>
          <a:lstStyle/>
          <a:p>
            <a:r>
              <a:rPr lang="en-US" sz="1100" dirty="0"/>
              <a:t>Include your citations. It is reasonable to use a smaller text size here.</a:t>
            </a:r>
          </a:p>
          <a:p>
            <a:endParaRPr lang="en-US" sz="1100" dirty="0"/>
          </a:p>
          <a:p>
            <a:r>
              <a:rPr lang="en-US" sz="1100" dirty="0"/>
              <a:t>You may want to include your point of contact for those wanting further information.</a:t>
            </a:r>
          </a:p>
          <a:p>
            <a:endParaRPr lang="en-US" sz="1100" dirty="0"/>
          </a:p>
          <a:p>
            <a:endParaRPr lang="en-US" sz="1100" dirty="0"/>
          </a:p>
        </p:txBody>
      </p:sp>
    </p:spTree>
    <p:extLst>
      <p:ext uri="{BB962C8B-B14F-4D97-AF65-F5344CB8AC3E}">
        <p14:creationId xmlns:p14="http://schemas.microsoft.com/office/powerpoint/2010/main" val="415241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23931-BD29-49FB-4C07-5B342A8F9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A1240-1B89-EEC9-10A4-0C5A05B42E75}"/>
              </a:ext>
            </a:extLst>
          </p:cNvPr>
          <p:cNvSpPr>
            <a:spLocks noGrp="1"/>
          </p:cNvSpPr>
          <p:nvPr>
            <p:ph type="title"/>
          </p:nvPr>
        </p:nvSpPr>
        <p:spPr>
          <a:xfrm>
            <a:off x="123825" y="57152"/>
            <a:ext cx="11944350" cy="857248"/>
          </a:xfrm>
          <a:solidFill>
            <a:schemeClr val="accent4">
              <a:lumMod val="50000"/>
            </a:schemeClr>
          </a:solidFill>
        </p:spPr>
        <p:txBody>
          <a:bodyPr anchor="ctr">
            <a:normAutofit/>
          </a:bodyPr>
          <a:lstStyle/>
          <a:p>
            <a:pPr algn="ctr"/>
            <a:r>
              <a:rPr lang="en-US" sz="2400" b="1" dirty="0">
                <a:solidFill>
                  <a:schemeClr val="bg1"/>
                </a:solidFill>
              </a:rPr>
              <a:t>Poster Title</a:t>
            </a:r>
            <a:br>
              <a:rPr lang="en-US" sz="2400" dirty="0">
                <a:solidFill>
                  <a:schemeClr val="bg1"/>
                </a:solidFill>
              </a:rPr>
            </a:br>
            <a:r>
              <a:rPr lang="en-US" sz="1200" dirty="0">
                <a:solidFill>
                  <a:schemeClr val="bg1"/>
                </a:solidFill>
                <a:latin typeface="Aptos Light" panose="020B0004020202020204" pitchFamily="34" charset="0"/>
              </a:rPr>
              <a:t>Author / Authors</a:t>
            </a:r>
            <a:br>
              <a:rPr lang="en-US" sz="1200" dirty="0">
                <a:solidFill>
                  <a:schemeClr val="bg1"/>
                </a:solidFill>
                <a:latin typeface="Aptos Light" panose="020B0004020202020204" pitchFamily="34" charset="0"/>
              </a:rPr>
            </a:br>
            <a:r>
              <a:rPr lang="en-US" sz="1200" dirty="0">
                <a:solidFill>
                  <a:schemeClr val="bg1"/>
                </a:solidFill>
                <a:latin typeface="Aptos Light" panose="020B0004020202020204" pitchFamily="34" charset="0"/>
              </a:rPr>
              <a:t>Author’s Affiliations</a:t>
            </a:r>
            <a:endParaRPr lang="en-US" sz="2400" dirty="0">
              <a:solidFill>
                <a:schemeClr val="bg1"/>
              </a:solidFill>
              <a:latin typeface="Aptos Light" panose="020B0004020202020204" pitchFamily="34" charset="0"/>
            </a:endParaRPr>
          </a:p>
        </p:txBody>
      </p:sp>
    </p:spTree>
    <p:extLst>
      <p:ext uri="{BB962C8B-B14F-4D97-AF65-F5344CB8AC3E}">
        <p14:creationId xmlns:p14="http://schemas.microsoft.com/office/powerpoint/2010/main" val="2204725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TotalTime>
  <Words>522</Words>
  <Application>Microsoft Macintosh PowerPoint</Application>
  <PresentationFormat>Widescreen</PresentationFormat>
  <Paragraphs>106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Aptos Light</vt:lpstr>
      <vt:lpstr>Arial</vt:lpstr>
      <vt:lpstr>Office Theme</vt:lpstr>
      <vt:lpstr>Poster Title Author / Authors Author’s Affiliations</vt:lpstr>
      <vt:lpstr>Poster Title Author / Authors Author’s Affiliations</vt:lpstr>
      <vt:lpstr>Poster Title Author / Authors Author’s Affiliations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Indrani Sardesai</dc:creator>
  <cp:lastModifiedBy>Indrani Sardesai</cp:lastModifiedBy>
  <cp:revision>3</cp:revision>
  <dcterms:created xsi:type="dcterms:W3CDTF">2026-03-20T18:24:53Z</dcterms:created>
  <dcterms:modified xsi:type="dcterms:W3CDTF">2026-03-20T19:48:32Z</dcterms:modified>
</cp:coreProperties>
</file>